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4" r:id="rId5"/>
    <p:sldId id="265" r:id="rId6"/>
    <p:sldId id="266" r:id="rId7"/>
    <p:sldId id="263" r:id="rId8"/>
    <p:sldId id="262" r:id="rId9"/>
    <p:sldId id="267" r:id="rId10"/>
    <p:sldId id="259" r:id="rId11"/>
    <p:sldId id="260" r:id="rId12"/>
    <p:sldId id="268" r:id="rId13"/>
    <p:sldId id="269" r:id="rId14"/>
    <p:sldId id="270" r:id="rId15"/>
    <p:sldId id="271" r:id="rId16"/>
    <p:sldId id="275" r:id="rId17"/>
    <p:sldId id="294" r:id="rId18"/>
    <p:sldId id="276" r:id="rId19"/>
    <p:sldId id="288" r:id="rId20"/>
    <p:sldId id="280" r:id="rId21"/>
    <p:sldId id="291" r:id="rId22"/>
    <p:sldId id="292" r:id="rId23"/>
    <p:sldId id="293"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FF33"/>
    <a:srgbClr val="FFBC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864" y="-6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C6E32-59EE-3E4B-A602-924872F8628B}" type="datetimeFigureOut">
              <a:rPr lang="en-US" smtClean="0"/>
              <a:t>5/25/14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DFD223-1FB2-C64C-B5F5-37197F8F1128}" type="slidenum">
              <a:rPr lang="en-US" smtClean="0"/>
              <a:t>‹#›</a:t>
            </a:fld>
            <a:endParaRPr lang="en-US"/>
          </a:p>
        </p:txBody>
      </p:sp>
    </p:spTree>
    <p:extLst>
      <p:ext uri="{BB962C8B-B14F-4D97-AF65-F5344CB8AC3E}">
        <p14:creationId xmlns:p14="http://schemas.microsoft.com/office/powerpoint/2010/main" val="98958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http://writing2.richmond.edu/</a:t>
            </a:r>
            <a:r>
              <a:rPr lang="en-US" dirty="0" err="1" smtClean="0"/>
              <a:t>wac</a:t>
            </a:r>
            <a:r>
              <a:rPr lang="en-US" dirty="0" smtClean="0"/>
              <a:t>/</a:t>
            </a:r>
            <a:r>
              <a:rPr lang="en-US" dirty="0" err="1" smtClean="0"/>
              <a:t>sprngbrd.html</a:t>
            </a:r>
            <a:endParaRPr lang="en-US" dirty="0" smtClean="0"/>
          </a:p>
          <a:p>
            <a:endParaRPr lang="en-US" dirty="0"/>
          </a:p>
        </p:txBody>
      </p:sp>
      <p:sp>
        <p:nvSpPr>
          <p:cNvPr id="4" name="Slide Number Placeholder 3"/>
          <p:cNvSpPr>
            <a:spLocks noGrp="1"/>
          </p:cNvSpPr>
          <p:nvPr>
            <p:ph type="sldNum" sz="quarter" idx="10"/>
          </p:nvPr>
        </p:nvSpPr>
        <p:spPr/>
        <p:txBody>
          <a:bodyPr/>
          <a:lstStyle/>
          <a:p>
            <a:fld id="{41DFD223-1FB2-C64C-B5F5-37197F8F1128}" type="slidenum">
              <a:rPr lang="en-US" smtClean="0"/>
              <a:t>16</a:t>
            </a:fld>
            <a:endParaRPr lang="en-US"/>
          </a:p>
        </p:txBody>
      </p:sp>
    </p:spTree>
    <p:extLst>
      <p:ext uri="{BB962C8B-B14F-4D97-AF65-F5344CB8AC3E}">
        <p14:creationId xmlns:p14="http://schemas.microsoft.com/office/powerpoint/2010/main" val="388063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http://writing2.richmond.edu/</a:t>
            </a:r>
            <a:r>
              <a:rPr lang="en-US" dirty="0" err="1" smtClean="0"/>
              <a:t>wac</a:t>
            </a:r>
            <a:r>
              <a:rPr lang="en-US" dirty="0" smtClean="0"/>
              <a:t>/</a:t>
            </a:r>
            <a:r>
              <a:rPr lang="en-US" dirty="0" err="1" smtClean="0"/>
              <a:t>sprngbrd.html</a:t>
            </a:r>
            <a:endParaRPr lang="en-US" dirty="0" smtClean="0"/>
          </a:p>
          <a:p>
            <a:endParaRPr lang="en-US" dirty="0"/>
          </a:p>
        </p:txBody>
      </p:sp>
      <p:sp>
        <p:nvSpPr>
          <p:cNvPr id="4" name="Slide Number Placeholder 3"/>
          <p:cNvSpPr>
            <a:spLocks noGrp="1"/>
          </p:cNvSpPr>
          <p:nvPr>
            <p:ph type="sldNum" sz="quarter" idx="10"/>
          </p:nvPr>
        </p:nvSpPr>
        <p:spPr/>
        <p:txBody>
          <a:bodyPr/>
          <a:lstStyle/>
          <a:p>
            <a:fld id="{41DFD223-1FB2-C64C-B5F5-37197F8F1128}" type="slidenum">
              <a:rPr lang="en-US" smtClean="0"/>
              <a:t>17</a:t>
            </a:fld>
            <a:endParaRPr lang="en-US"/>
          </a:p>
        </p:txBody>
      </p:sp>
    </p:spTree>
    <p:extLst>
      <p:ext uri="{BB962C8B-B14F-4D97-AF65-F5344CB8AC3E}">
        <p14:creationId xmlns:p14="http://schemas.microsoft.com/office/powerpoint/2010/main" val="388063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www.nytimes.com</a:t>
            </a:r>
            <a:r>
              <a:rPr lang="en-US" dirty="0" smtClean="0"/>
              <a:t>/2014/05/04/magazine/brother-can-you-spare-some-</a:t>
            </a:r>
            <a:r>
              <a:rPr lang="en-US" dirty="0" err="1" smtClean="0"/>
              <a:t>emphysema.html</a:t>
            </a:r>
            <a:endParaRPr lang="en-US" dirty="0"/>
          </a:p>
        </p:txBody>
      </p:sp>
      <p:sp>
        <p:nvSpPr>
          <p:cNvPr id="4" name="Slide Number Placeholder 3"/>
          <p:cNvSpPr>
            <a:spLocks noGrp="1"/>
          </p:cNvSpPr>
          <p:nvPr>
            <p:ph type="sldNum" sz="quarter" idx="10"/>
          </p:nvPr>
        </p:nvSpPr>
        <p:spPr/>
        <p:txBody>
          <a:bodyPr/>
          <a:lstStyle/>
          <a:p>
            <a:fld id="{41DFD223-1FB2-C64C-B5F5-37197F8F1128}" type="slidenum">
              <a:rPr lang="en-US" smtClean="0"/>
              <a:t>18</a:t>
            </a:fld>
            <a:endParaRPr lang="en-US"/>
          </a:p>
        </p:txBody>
      </p:sp>
    </p:spTree>
    <p:extLst>
      <p:ext uri="{BB962C8B-B14F-4D97-AF65-F5344CB8AC3E}">
        <p14:creationId xmlns:p14="http://schemas.microsoft.com/office/powerpoint/2010/main" val="198807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commons.wikimedia.org</a:t>
            </a:r>
            <a:r>
              <a:rPr lang="en-US" dirty="0" smtClean="0"/>
              <a:t>/wiki/File:Your_Job_is_Important%5E_-_NARA_-_534115.jpg</a:t>
            </a:r>
            <a:endParaRPr lang="en-US" dirty="0"/>
          </a:p>
        </p:txBody>
      </p:sp>
      <p:sp>
        <p:nvSpPr>
          <p:cNvPr id="4" name="Slide Number Placeholder 3"/>
          <p:cNvSpPr>
            <a:spLocks noGrp="1"/>
          </p:cNvSpPr>
          <p:nvPr>
            <p:ph type="sldNum" sz="quarter" idx="10"/>
          </p:nvPr>
        </p:nvSpPr>
        <p:spPr/>
        <p:txBody>
          <a:bodyPr/>
          <a:lstStyle/>
          <a:p>
            <a:fld id="{41DFD223-1FB2-C64C-B5F5-37197F8F1128}" type="slidenum">
              <a:rPr lang="en-US" smtClean="0"/>
              <a:t>20</a:t>
            </a:fld>
            <a:endParaRPr lang="en-US"/>
          </a:p>
        </p:txBody>
      </p:sp>
    </p:spTree>
    <p:extLst>
      <p:ext uri="{BB962C8B-B14F-4D97-AF65-F5344CB8AC3E}">
        <p14:creationId xmlns:p14="http://schemas.microsoft.com/office/powerpoint/2010/main" val="222502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See: </a:t>
            </a:r>
            <a:r>
              <a:rPr lang="en-US" sz="1200" kern="1200" dirty="0" err="1" smtClean="0">
                <a:solidFill>
                  <a:schemeClr val="tx1"/>
                </a:solidFill>
                <a:latin typeface="+mn-lt"/>
                <a:ea typeface="+mn-ea"/>
                <a:cs typeface="+mn-cs"/>
              </a:rPr>
              <a:t>Bangert</a:t>
            </a:r>
            <a:r>
              <a:rPr lang="en-US" sz="1200" kern="1200" dirty="0" smtClean="0">
                <a:solidFill>
                  <a:schemeClr val="tx1"/>
                </a:solidFill>
                <a:latin typeface="+mn-lt"/>
                <a:ea typeface="+mn-ea"/>
                <a:cs typeface="+mn-cs"/>
              </a:rPr>
              <a:t>-Drowns, R. L., Hurley, M. M., &amp; Wilkinson, B. (2004). The Effects of School-Based Writing-to-Learn Interventions on Academic Achievement: A Meta-Analysis. </a:t>
            </a:r>
            <a:r>
              <a:rPr lang="en-US" sz="1200" i="1" kern="1200" dirty="0" smtClean="0">
                <a:solidFill>
                  <a:schemeClr val="tx1"/>
                </a:solidFill>
                <a:latin typeface="+mn-lt"/>
                <a:ea typeface="+mn-ea"/>
                <a:cs typeface="+mn-cs"/>
              </a:rPr>
              <a:t>Review Of Educational Research</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74</a:t>
            </a:r>
            <a:r>
              <a:rPr lang="en-US" sz="1200" i="0" kern="1200" dirty="0" smtClean="0">
                <a:solidFill>
                  <a:schemeClr val="tx1"/>
                </a:solidFill>
                <a:latin typeface="+mn-lt"/>
                <a:ea typeface="+mn-ea"/>
                <a:cs typeface="+mn-cs"/>
              </a:rPr>
              <a:t>(1), 29-58.</a:t>
            </a:r>
            <a:endParaRPr lang="en-US" dirty="0"/>
          </a:p>
        </p:txBody>
      </p:sp>
      <p:sp>
        <p:nvSpPr>
          <p:cNvPr id="4" name="Slide Number Placeholder 3"/>
          <p:cNvSpPr>
            <a:spLocks noGrp="1"/>
          </p:cNvSpPr>
          <p:nvPr>
            <p:ph type="sldNum" sz="quarter" idx="10"/>
          </p:nvPr>
        </p:nvSpPr>
        <p:spPr/>
        <p:txBody>
          <a:bodyPr/>
          <a:lstStyle/>
          <a:p>
            <a:fld id="{41DFD223-1FB2-C64C-B5F5-37197F8F1128}" type="slidenum">
              <a:rPr lang="en-US" smtClean="0"/>
              <a:t>22</a:t>
            </a:fld>
            <a:endParaRPr lang="en-US"/>
          </a:p>
        </p:txBody>
      </p:sp>
    </p:spTree>
    <p:extLst>
      <p:ext uri="{BB962C8B-B14F-4D97-AF65-F5344CB8AC3E}">
        <p14:creationId xmlns:p14="http://schemas.microsoft.com/office/powerpoint/2010/main" val="2062334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Fry, S., &amp; </a:t>
            </a:r>
            <a:r>
              <a:rPr lang="en-US" sz="1200" kern="1200" dirty="0" err="1" smtClean="0">
                <a:solidFill>
                  <a:schemeClr val="tx1"/>
                </a:solidFill>
                <a:latin typeface="+mn-lt"/>
                <a:ea typeface="+mn-ea"/>
                <a:cs typeface="+mn-cs"/>
              </a:rPr>
              <a:t>Villagomez</a:t>
            </a:r>
            <a:r>
              <a:rPr lang="en-US" sz="1200" kern="1200" dirty="0" smtClean="0">
                <a:solidFill>
                  <a:schemeClr val="tx1"/>
                </a:solidFill>
                <a:latin typeface="+mn-lt"/>
                <a:ea typeface="+mn-ea"/>
                <a:cs typeface="+mn-cs"/>
              </a:rPr>
              <a:t>, A. (2012). Writing to Learn: Benefits and Limitations. </a:t>
            </a:r>
            <a:r>
              <a:rPr lang="en-US" sz="1200" i="1" kern="1200" dirty="0" smtClean="0">
                <a:solidFill>
                  <a:schemeClr val="tx1"/>
                </a:solidFill>
                <a:latin typeface="+mn-lt"/>
                <a:ea typeface="+mn-ea"/>
                <a:cs typeface="+mn-cs"/>
              </a:rPr>
              <a:t>College Teaching</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60</a:t>
            </a:r>
            <a:r>
              <a:rPr lang="en-US" sz="1200" i="0" kern="1200" dirty="0" smtClean="0">
                <a:solidFill>
                  <a:schemeClr val="tx1"/>
                </a:solidFill>
                <a:latin typeface="+mn-lt"/>
                <a:ea typeface="+mn-ea"/>
                <a:cs typeface="+mn-cs"/>
              </a:rPr>
              <a:t>(4), 170-175. doi:10.1080/87567555.2012.697081</a:t>
            </a:r>
          </a:p>
          <a:p>
            <a:endParaRPr lang="en-US" sz="1200" i="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Nevid</a:t>
            </a:r>
            <a:r>
              <a:rPr lang="en-US" sz="1200" kern="1200" dirty="0" smtClean="0">
                <a:solidFill>
                  <a:schemeClr val="tx1"/>
                </a:solidFill>
                <a:latin typeface="+mn-lt"/>
                <a:ea typeface="+mn-ea"/>
                <a:cs typeface="+mn-cs"/>
              </a:rPr>
              <a:t>, J. S., </a:t>
            </a:r>
            <a:r>
              <a:rPr lang="en-US" sz="1200" kern="1200" dirty="0" err="1" smtClean="0">
                <a:solidFill>
                  <a:schemeClr val="tx1"/>
                </a:solidFill>
                <a:latin typeface="+mn-lt"/>
                <a:ea typeface="+mn-ea"/>
                <a:cs typeface="+mn-cs"/>
              </a:rPr>
              <a:t>Pastva</a:t>
            </a:r>
            <a:r>
              <a:rPr lang="en-US" sz="1200" kern="1200" dirty="0" smtClean="0">
                <a:solidFill>
                  <a:schemeClr val="tx1"/>
                </a:solidFill>
                <a:latin typeface="+mn-lt"/>
                <a:ea typeface="+mn-ea"/>
                <a:cs typeface="+mn-cs"/>
              </a:rPr>
              <a:t>, A., &amp; McClelland, N. (2012). Writing-to-Learn Assignments in Introductory Psychology: Is There a Learning Benefit?. </a:t>
            </a:r>
            <a:r>
              <a:rPr lang="en-US" sz="1200" i="1" kern="1200" dirty="0" smtClean="0">
                <a:solidFill>
                  <a:schemeClr val="tx1"/>
                </a:solidFill>
                <a:latin typeface="+mn-lt"/>
                <a:ea typeface="+mn-ea"/>
                <a:cs typeface="+mn-cs"/>
              </a:rPr>
              <a:t>Teaching Of Psychology</a:t>
            </a:r>
            <a:r>
              <a:rPr lang="en-US" sz="1200" i="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39</a:t>
            </a:r>
            <a:r>
              <a:rPr lang="en-US" sz="1200" i="0" kern="1200" dirty="0" smtClean="0">
                <a:solidFill>
                  <a:schemeClr val="tx1"/>
                </a:solidFill>
                <a:latin typeface="+mn-lt"/>
                <a:ea typeface="+mn-ea"/>
                <a:cs typeface="+mn-cs"/>
              </a:rPr>
              <a:t>(4), 272-275. doi:10.1177/0098628312456622</a:t>
            </a:r>
            <a:endParaRPr lang="en-US" dirty="0"/>
          </a:p>
        </p:txBody>
      </p:sp>
      <p:sp>
        <p:nvSpPr>
          <p:cNvPr id="4" name="Slide Number Placeholder 3"/>
          <p:cNvSpPr>
            <a:spLocks noGrp="1"/>
          </p:cNvSpPr>
          <p:nvPr>
            <p:ph type="sldNum" sz="quarter" idx="10"/>
          </p:nvPr>
        </p:nvSpPr>
        <p:spPr/>
        <p:txBody>
          <a:bodyPr/>
          <a:lstStyle/>
          <a:p>
            <a:fld id="{41DFD223-1FB2-C64C-B5F5-37197F8F1128}" type="slidenum">
              <a:rPr lang="en-US" smtClean="0"/>
              <a:t>23</a:t>
            </a:fld>
            <a:endParaRPr lang="en-US"/>
          </a:p>
        </p:txBody>
      </p:sp>
    </p:spTree>
    <p:extLst>
      <p:ext uri="{BB962C8B-B14F-4D97-AF65-F5344CB8AC3E}">
        <p14:creationId xmlns:p14="http://schemas.microsoft.com/office/powerpoint/2010/main" val="35271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2143"/>
            <a:ext cx="7772400" cy="1470025"/>
          </a:xfrm>
        </p:spPr>
        <p:txBody>
          <a:bodyPr/>
          <a:lstStyle/>
          <a:p>
            <a:r>
              <a:rPr lang="en-US" dirty="0" smtClean="0">
                <a:solidFill>
                  <a:srgbClr val="FFBC2B"/>
                </a:solidFill>
              </a:rPr>
              <a:t>Writing to Learn</a:t>
            </a:r>
            <a:endParaRPr lang="en-US" dirty="0">
              <a:solidFill>
                <a:srgbClr val="FFBC2B"/>
              </a:solidFill>
            </a:endParaRPr>
          </a:p>
        </p:txBody>
      </p:sp>
      <p:sp>
        <p:nvSpPr>
          <p:cNvPr id="3" name="Subtitle 2"/>
          <p:cNvSpPr>
            <a:spLocks noGrp="1"/>
          </p:cNvSpPr>
          <p:nvPr>
            <p:ph type="subTitle" idx="1"/>
          </p:nvPr>
        </p:nvSpPr>
        <p:spPr>
          <a:xfrm>
            <a:off x="1371600" y="4696401"/>
            <a:ext cx="6400800" cy="1752600"/>
          </a:xfrm>
        </p:spPr>
        <p:txBody>
          <a:bodyPr/>
          <a:lstStyle/>
          <a:p>
            <a:r>
              <a:rPr lang="en-US" sz="1800" dirty="0" smtClean="0">
                <a:solidFill>
                  <a:schemeClr val="accent5">
                    <a:lumMod val="60000"/>
                    <a:lumOff val="40000"/>
                  </a:schemeClr>
                </a:solidFill>
              </a:rPr>
              <a:t>Jeff Goodman</a:t>
            </a:r>
          </a:p>
          <a:p>
            <a:r>
              <a:rPr lang="en-US" sz="1800" dirty="0" smtClean="0">
                <a:solidFill>
                  <a:schemeClr val="accent5">
                    <a:lumMod val="60000"/>
                    <a:lumOff val="40000"/>
                  </a:schemeClr>
                </a:solidFill>
              </a:rPr>
              <a:t>Department of Curriculum and Instruction</a:t>
            </a:r>
          </a:p>
          <a:p>
            <a:r>
              <a:rPr lang="en-US" sz="1800" dirty="0" smtClean="0">
                <a:solidFill>
                  <a:schemeClr val="accent5">
                    <a:lumMod val="60000"/>
                    <a:lumOff val="40000"/>
                  </a:schemeClr>
                </a:solidFill>
              </a:rPr>
              <a:t>Appalachian State University</a:t>
            </a:r>
          </a:p>
          <a:p>
            <a:r>
              <a:rPr lang="en-US" sz="1800" dirty="0" err="1" smtClean="0">
                <a:solidFill>
                  <a:schemeClr val="accent5">
                    <a:lumMod val="60000"/>
                    <a:lumOff val="40000"/>
                  </a:schemeClr>
                </a:solidFill>
              </a:rPr>
              <a:t>goodmanjm@appstate.edu</a:t>
            </a:r>
            <a:endParaRPr lang="en-US" sz="1800" dirty="0" smtClean="0">
              <a:solidFill>
                <a:schemeClr val="accent5">
                  <a:lumMod val="60000"/>
                  <a:lumOff val="40000"/>
                </a:schemeClr>
              </a:solidFill>
            </a:endParaRPr>
          </a:p>
          <a:p>
            <a:endParaRPr lang="en-US" dirty="0"/>
          </a:p>
        </p:txBody>
      </p:sp>
      <p:pic>
        <p:nvPicPr>
          <p:cNvPr id="5" name="Picture 4" descr="Screen Shot 2014-05-24 at 5.49.59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458202" y="2012168"/>
            <a:ext cx="4098950" cy="2720313"/>
          </a:xfrm>
          <a:prstGeom prst="rect">
            <a:avLst/>
          </a:prstGeom>
        </p:spPr>
      </p:pic>
    </p:spTree>
    <p:extLst>
      <p:ext uri="{BB962C8B-B14F-4D97-AF65-F5344CB8AC3E}">
        <p14:creationId xmlns:p14="http://schemas.microsoft.com/office/powerpoint/2010/main" val="15515212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3AFF33"/>
                </a:solidFill>
              </a:rPr>
              <a:t> </a:t>
            </a:r>
            <a:br>
              <a:rPr lang="en-US" dirty="0">
                <a:solidFill>
                  <a:srgbClr val="3AFF33"/>
                </a:solidFill>
              </a:rPr>
            </a:br>
            <a:r>
              <a:rPr lang="en-US" dirty="0">
                <a:solidFill>
                  <a:srgbClr val="3AFF33"/>
                </a:solidFill>
              </a:rPr>
              <a:t>Writing to Learn </a:t>
            </a:r>
            <a:r>
              <a:rPr lang="en-US" dirty="0" smtClean="0"/>
              <a:t>vs</a:t>
            </a:r>
            <a:r>
              <a:rPr lang="en-US" dirty="0"/>
              <a:t>. </a:t>
            </a:r>
            <a:r>
              <a:rPr lang="en-US" dirty="0">
                <a:solidFill>
                  <a:srgbClr val="FF0000"/>
                </a:solidFill>
              </a:rPr>
              <a:t>Learning to Write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7990046"/>
              </p:ext>
            </p:extLst>
          </p:nvPr>
        </p:nvGraphicFramePr>
        <p:xfrm>
          <a:off x="805446" y="1417638"/>
          <a:ext cx="7736808" cy="4782779"/>
        </p:xfrm>
        <a:graphic>
          <a:graphicData uri="http://schemas.openxmlformats.org/drawingml/2006/table">
            <a:tbl>
              <a:tblPr firstRow="1" bandRow="1">
                <a:tableStyleId>{5C22544A-7EE6-4342-B048-85BDC9FD1C3A}</a:tableStyleId>
              </a:tblPr>
              <a:tblGrid>
                <a:gridCol w="3868404"/>
                <a:gridCol w="3868404"/>
              </a:tblGrid>
              <a:tr h="520636">
                <a:tc>
                  <a:txBody>
                    <a:bodyPr/>
                    <a:lstStyle/>
                    <a:p>
                      <a:r>
                        <a:rPr lang="en-US" sz="2400" dirty="0" smtClean="0"/>
                        <a:t>Informal (low</a:t>
                      </a:r>
                      <a:r>
                        <a:rPr lang="en-US" sz="2400" baseline="0" dirty="0" smtClean="0"/>
                        <a:t> stakes)</a:t>
                      </a:r>
                      <a:endParaRPr lang="en-US" sz="2400" dirty="0"/>
                    </a:p>
                  </a:txBody>
                  <a:tcPr/>
                </a:tc>
                <a:tc>
                  <a:txBody>
                    <a:bodyPr/>
                    <a:lstStyle/>
                    <a:p>
                      <a:r>
                        <a:rPr lang="en-US" sz="2400" dirty="0" smtClean="0"/>
                        <a:t>Formal (high stakes)</a:t>
                      </a:r>
                      <a:endParaRPr lang="en-US" sz="2400" dirty="0"/>
                    </a:p>
                  </a:txBody>
                  <a:tcPr/>
                </a:tc>
              </a:tr>
              <a:tr h="520636">
                <a:tc>
                  <a:txBody>
                    <a:bodyPr/>
                    <a:lstStyle/>
                    <a:p>
                      <a:r>
                        <a:rPr lang="en-US" sz="2400" kern="1200" dirty="0" smtClean="0">
                          <a:solidFill>
                            <a:schemeClr val="dk1"/>
                          </a:solidFill>
                          <a:effectLst/>
                          <a:latin typeface="+mn-lt"/>
                          <a:ea typeface="+mn-ea"/>
                          <a:cs typeface="+mn-cs"/>
                        </a:rPr>
                        <a:t>Often short</a:t>
                      </a:r>
                      <a:r>
                        <a:rPr lang="en-US" sz="2400" dirty="0" smtClean="0">
                          <a:effectLst/>
                        </a:rPr>
                        <a:t> </a:t>
                      </a:r>
                      <a:endParaRPr lang="en-US" sz="2400" dirty="0"/>
                    </a:p>
                  </a:txBody>
                  <a:tcPr/>
                </a:tc>
                <a:tc>
                  <a:txBody>
                    <a:bodyPr/>
                    <a:lstStyle/>
                    <a:p>
                      <a:r>
                        <a:rPr lang="en-US" sz="2400" kern="1200" dirty="0" smtClean="0">
                          <a:solidFill>
                            <a:schemeClr val="dk1"/>
                          </a:solidFill>
                          <a:effectLst/>
                          <a:latin typeface="+mn-lt"/>
                          <a:ea typeface="+mn-ea"/>
                          <a:cs typeface="+mn-cs"/>
                        </a:rPr>
                        <a:t>Generally longer</a:t>
                      </a:r>
                      <a:r>
                        <a:rPr lang="en-US" sz="2400" dirty="0" smtClean="0">
                          <a:effectLst/>
                        </a:rPr>
                        <a:t> </a:t>
                      </a:r>
                      <a:endParaRPr lang="en-US" sz="2400" dirty="0"/>
                    </a:p>
                  </a:txBody>
                  <a:tcPr/>
                </a:tc>
              </a:tr>
              <a:tr h="520636">
                <a:tc>
                  <a:txBody>
                    <a:bodyPr/>
                    <a:lstStyle/>
                    <a:p>
                      <a:r>
                        <a:rPr lang="en-US" sz="2400" dirty="0" smtClean="0"/>
                        <a:t>Spontaneous</a:t>
                      </a:r>
                      <a:endParaRPr lang="en-US" sz="2400" dirty="0"/>
                    </a:p>
                  </a:txBody>
                  <a:tcPr/>
                </a:tc>
                <a:tc>
                  <a:txBody>
                    <a:bodyPr/>
                    <a:lstStyle/>
                    <a:p>
                      <a:r>
                        <a:rPr lang="en-US" sz="2400" dirty="0" smtClean="0"/>
                        <a:t>Planned</a:t>
                      </a:r>
                      <a:endParaRPr lang="en-US" sz="2400" dirty="0"/>
                    </a:p>
                  </a:txBody>
                  <a:tcPr/>
                </a:tc>
              </a:tr>
              <a:tr h="520636">
                <a:tc>
                  <a:txBody>
                    <a:bodyPr/>
                    <a:lstStyle/>
                    <a:p>
                      <a:r>
                        <a:rPr lang="en-US" sz="2400" dirty="0" smtClean="0"/>
                        <a:t>Informal</a:t>
                      </a:r>
                      <a:endParaRPr lang="en-US" sz="2400" dirty="0"/>
                    </a:p>
                  </a:txBody>
                  <a:tcPr/>
                </a:tc>
                <a:tc>
                  <a:txBody>
                    <a:bodyPr/>
                    <a:lstStyle/>
                    <a:p>
                      <a:r>
                        <a:rPr lang="en-US" sz="2400" dirty="0" smtClean="0"/>
                        <a:t>Formal</a:t>
                      </a:r>
                      <a:endParaRPr lang="en-US" sz="2400" dirty="0"/>
                    </a:p>
                  </a:txBody>
                  <a:tcPr/>
                </a:tc>
              </a:tr>
              <a:tr h="617691">
                <a:tc>
                  <a:txBody>
                    <a:bodyPr/>
                    <a:lstStyle/>
                    <a:p>
                      <a:r>
                        <a:rPr lang="en-US" sz="2400" dirty="0" smtClean="0"/>
                        <a:t>Exploratory</a:t>
                      </a:r>
                      <a:endParaRPr lang="en-US" sz="2400" dirty="0"/>
                    </a:p>
                  </a:txBody>
                  <a:tcPr/>
                </a:tc>
                <a:tc>
                  <a:txBody>
                    <a:bodyPr/>
                    <a:lstStyle/>
                    <a:p>
                      <a:r>
                        <a:rPr lang="en-US" sz="2400" dirty="0" smtClean="0"/>
                        <a:t>Authoritative</a:t>
                      </a:r>
                      <a:endParaRPr lang="en-US" sz="2400" dirty="0"/>
                    </a:p>
                  </a:txBody>
                  <a:tcPr/>
                </a:tc>
              </a:tr>
              <a:tr h="520636">
                <a:tc>
                  <a:txBody>
                    <a:bodyPr/>
                    <a:lstStyle/>
                    <a:p>
                      <a:r>
                        <a:rPr lang="en-US" sz="2400" dirty="0" smtClean="0"/>
                        <a:t>Personal</a:t>
                      </a:r>
                      <a:endParaRPr lang="en-US" sz="2400" dirty="0"/>
                    </a:p>
                  </a:txBody>
                  <a:tcPr/>
                </a:tc>
                <a:tc>
                  <a:txBody>
                    <a:bodyPr/>
                    <a:lstStyle/>
                    <a:p>
                      <a:r>
                        <a:rPr lang="en-US" sz="2400" dirty="0" smtClean="0"/>
                        <a:t>For and audience</a:t>
                      </a:r>
                      <a:endParaRPr lang="en-US" sz="2400" dirty="0"/>
                    </a:p>
                  </a:txBody>
                  <a:tcPr/>
                </a:tc>
              </a:tr>
              <a:tr h="520636">
                <a:tc>
                  <a:txBody>
                    <a:bodyPr/>
                    <a:lstStyle/>
                    <a:p>
                      <a:r>
                        <a:rPr lang="en-US" sz="2400" dirty="0" smtClean="0"/>
                        <a:t>Metacognition</a:t>
                      </a:r>
                      <a:endParaRPr lang="en-US" sz="2400" dirty="0"/>
                    </a:p>
                  </a:txBody>
                  <a:tcPr/>
                </a:tc>
                <a:tc>
                  <a:txBody>
                    <a:bodyPr/>
                    <a:lstStyle/>
                    <a:p>
                      <a:r>
                        <a:rPr lang="en-US" sz="2400" dirty="0" smtClean="0"/>
                        <a:t>Communication</a:t>
                      </a:r>
                      <a:endParaRPr lang="en-US" sz="2400" dirty="0"/>
                    </a:p>
                  </a:txBody>
                  <a:tcPr/>
                </a:tc>
              </a:tr>
              <a:tr h="520636">
                <a:tc>
                  <a:txBody>
                    <a:bodyPr/>
                    <a:lstStyle/>
                    <a:p>
                      <a:r>
                        <a:rPr lang="en-US" sz="2400" dirty="0" smtClean="0"/>
                        <a:t>Unedited/ one draft</a:t>
                      </a:r>
                      <a:endParaRPr lang="en-US" sz="2400" dirty="0"/>
                    </a:p>
                  </a:txBody>
                  <a:tcPr/>
                </a:tc>
                <a:tc>
                  <a:txBody>
                    <a:bodyPr/>
                    <a:lstStyle/>
                    <a:p>
                      <a:r>
                        <a:rPr lang="en-US" sz="2400" dirty="0" smtClean="0"/>
                        <a:t>Edited/ multiple drafts</a:t>
                      </a:r>
                      <a:endParaRPr lang="en-US" sz="2400" dirty="0"/>
                    </a:p>
                  </a:txBody>
                  <a:tcPr/>
                </a:tc>
              </a:tr>
              <a:tr h="520636">
                <a:tc>
                  <a:txBody>
                    <a:bodyPr/>
                    <a:lstStyle/>
                    <a:p>
                      <a:r>
                        <a:rPr lang="en-US" sz="2400" dirty="0" smtClean="0"/>
                        <a:t>Not graded</a:t>
                      </a:r>
                      <a:endParaRPr lang="en-US" sz="2400" dirty="0"/>
                    </a:p>
                  </a:txBody>
                  <a:tcPr/>
                </a:tc>
                <a:tc>
                  <a:txBody>
                    <a:bodyPr/>
                    <a:lstStyle/>
                    <a:p>
                      <a:r>
                        <a:rPr lang="en-US" sz="2400" dirty="0" smtClean="0"/>
                        <a:t>Formally</a:t>
                      </a:r>
                      <a:r>
                        <a:rPr lang="en-US" sz="2400" baseline="0" dirty="0" smtClean="0"/>
                        <a:t> assessed</a:t>
                      </a:r>
                      <a:endParaRPr lang="en-US" sz="2400" dirty="0"/>
                    </a:p>
                  </a:txBody>
                  <a:tcPr/>
                </a:tc>
              </a:tr>
            </a:tbl>
          </a:graphicData>
        </a:graphic>
      </p:graphicFrame>
    </p:spTree>
    <p:extLst>
      <p:ext uri="{BB962C8B-B14F-4D97-AF65-F5344CB8AC3E}">
        <p14:creationId xmlns:p14="http://schemas.microsoft.com/office/powerpoint/2010/main" val="14922842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FF33"/>
                </a:solidFill>
              </a:rPr>
              <a:t>Example lesson</a:t>
            </a:r>
            <a:endParaRPr lang="en-US" dirty="0">
              <a:solidFill>
                <a:srgbClr val="3AFF33"/>
              </a:solidFill>
            </a:endParaRPr>
          </a:p>
        </p:txBody>
      </p:sp>
      <p:pic>
        <p:nvPicPr>
          <p:cNvPr id="5" name="Picture 4" descr="Screen Shot 2014-05-25 at 8.13.18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46400" y="2806700"/>
            <a:ext cx="3251200" cy="1231900"/>
          </a:xfrm>
          <a:prstGeom prst="rect">
            <a:avLst/>
          </a:prstGeom>
        </p:spPr>
      </p:pic>
    </p:spTree>
    <p:extLst>
      <p:ext uri="{BB962C8B-B14F-4D97-AF65-F5344CB8AC3E}">
        <p14:creationId xmlns:p14="http://schemas.microsoft.com/office/powerpoint/2010/main" val="32270213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BC2B"/>
                </a:solidFill>
              </a:rPr>
              <a:t>When did we use low-stakes writing during the lesson?</a:t>
            </a:r>
            <a:endParaRPr lang="en-US" dirty="0">
              <a:solidFill>
                <a:srgbClr val="FFBC2B"/>
              </a:solidFill>
            </a:endParaRPr>
          </a:p>
        </p:txBody>
      </p:sp>
      <p:pic>
        <p:nvPicPr>
          <p:cNvPr id="5" name="Picture 4" descr="julia_noodles-5.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17720" y="1745429"/>
            <a:ext cx="3062967" cy="4773455"/>
          </a:xfrm>
          <a:prstGeom prst="rect">
            <a:avLst/>
          </a:prstGeom>
        </p:spPr>
      </p:pic>
    </p:spTree>
    <p:extLst>
      <p:ext uri="{BB962C8B-B14F-4D97-AF65-F5344CB8AC3E}">
        <p14:creationId xmlns:p14="http://schemas.microsoft.com/office/powerpoint/2010/main" val="26860890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Before the lesson:</a:t>
            </a:r>
            <a:endParaRPr lang="en-US" dirty="0">
              <a:solidFill>
                <a:srgbClr val="FFBC2B"/>
              </a:solidFill>
            </a:endParaRPr>
          </a:p>
        </p:txBody>
      </p:sp>
      <p:sp>
        <p:nvSpPr>
          <p:cNvPr id="3" name="Content Placeholder 2"/>
          <p:cNvSpPr>
            <a:spLocks noGrp="1"/>
          </p:cNvSpPr>
          <p:nvPr>
            <p:ph idx="1"/>
          </p:nvPr>
        </p:nvSpPr>
        <p:spPr>
          <a:xfrm>
            <a:off x="457200" y="2808929"/>
            <a:ext cx="8229600" cy="4525963"/>
          </a:xfrm>
        </p:spPr>
        <p:txBody>
          <a:bodyPr/>
          <a:lstStyle/>
          <a:p>
            <a:pPr marL="0" indent="0">
              <a:buNone/>
            </a:pPr>
            <a:r>
              <a:rPr lang="en-US" dirty="0" smtClean="0">
                <a:solidFill>
                  <a:srgbClr val="CCFFCC"/>
                </a:solidFill>
              </a:rPr>
              <a:t>Activate prior knowledge</a:t>
            </a:r>
          </a:p>
          <a:p>
            <a:pPr marL="0" indent="0">
              <a:buNone/>
            </a:pPr>
            <a:endParaRPr lang="en-US" dirty="0" smtClean="0">
              <a:solidFill>
                <a:schemeClr val="accent4">
                  <a:lumMod val="40000"/>
                  <a:lumOff val="60000"/>
                </a:schemeClr>
              </a:solidFill>
            </a:endParaRPr>
          </a:p>
          <a:p>
            <a:pPr marL="0" indent="0">
              <a:buNone/>
            </a:pPr>
            <a:r>
              <a:rPr lang="en-US" dirty="0" smtClean="0">
                <a:solidFill>
                  <a:schemeClr val="accent4">
                    <a:lumMod val="40000"/>
                    <a:lumOff val="60000"/>
                  </a:schemeClr>
                </a:solidFill>
              </a:rPr>
              <a:t>Contextualize instruction</a:t>
            </a:r>
          </a:p>
          <a:p>
            <a:pPr marL="0" indent="0">
              <a:buNone/>
            </a:pPr>
            <a:endParaRPr lang="en-US" dirty="0" smtClean="0"/>
          </a:p>
          <a:p>
            <a:pPr marL="0" indent="0">
              <a:buNone/>
            </a:pPr>
            <a:r>
              <a:rPr lang="en-US" dirty="0" smtClean="0">
                <a:solidFill>
                  <a:srgbClr val="CCFFCC"/>
                </a:solidFill>
              </a:rPr>
              <a:t>Motivate attention</a:t>
            </a:r>
          </a:p>
          <a:p>
            <a:pPr marL="0" indent="0">
              <a:buNone/>
            </a:pPr>
            <a:endParaRPr lang="en-US" dirty="0"/>
          </a:p>
        </p:txBody>
      </p:sp>
      <p:pic>
        <p:nvPicPr>
          <p:cNvPr id="4" name="Picture 3" descr="ships_rope-5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63271" y="1414169"/>
            <a:ext cx="3023529" cy="4711994"/>
          </a:xfrm>
          <a:prstGeom prst="rect">
            <a:avLst/>
          </a:prstGeom>
        </p:spPr>
      </p:pic>
    </p:spTree>
    <p:extLst>
      <p:ext uri="{BB962C8B-B14F-4D97-AF65-F5344CB8AC3E}">
        <p14:creationId xmlns:p14="http://schemas.microsoft.com/office/powerpoint/2010/main" val="3600774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During the lesson</a:t>
            </a:r>
            <a:endParaRPr lang="en-US" dirty="0">
              <a:solidFill>
                <a:srgbClr val="FFBC2B"/>
              </a:solidFill>
            </a:endParaRPr>
          </a:p>
        </p:txBody>
      </p:sp>
      <p:sp>
        <p:nvSpPr>
          <p:cNvPr id="3" name="Content Placeholder 2"/>
          <p:cNvSpPr>
            <a:spLocks noGrp="1"/>
          </p:cNvSpPr>
          <p:nvPr>
            <p:ph idx="1"/>
          </p:nvPr>
        </p:nvSpPr>
        <p:spPr>
          <a:xfrm>
            <a:off x="457200" y="4410202"/>
            <a:ext cx="8229600" cy="4525963"/>
          </a:xfrm>
        </p:spPr>
        <p:txBody>
          <a:bodyPr/>
          <a:lstStyle/>
          <a:p>
            <a:pPr marL="0" indent="0">
              <a:buNone/>
            </a:pPr>
            <a:r>
              <a:rPr lang="en-US" dirty="0" smtClean="0">
                <a:solidFill>
                  <a:srgbClr val="CCFFCC"/>
                </a:solidFill>
              </a:rPr>
              <a:t>Slow everyone down to think</a:t>
            </a:r>
            <a:endParaRPr lang="en-US" dirty="0" smtClean="0"/>
          </a:p>
          <a:p>
            <a:pPr marL="0" indent="0">
              <a:buNone/>
            </a:pPr>
            <a:r>
              <a:rPr lang="en-US" dirty="0" smtClean="0">
                <a:solidFill>
                  <a:schemeClr val="accent4">
                    <a:lumMod val="40000"/>
                    <a:lumOff val="60000"/>
                  </a:schemeClr>
                </a:solidFill>
              </a:rPr>
              <a:t>Incorporate metacognitive strategies</a:t>
            </a:r>
            <a:endParaRPr lang="en-US" dirty="0" smtClean="0"/>
          </a:p>
          <a:p>
            <a:pPr marL="0" indent="0">
              <a:buNone/>
            </a:pPr>
            <a:r>
              <a:rPr lang="en-US" dirty="0" smtClean="0">
                <a:solidFill>
                  <a:srgbClr val="CCFFCC"/>
                </a:solidFill>
              </a:rPr>
              <a:t>Make everyone process ideas personally</a:t>
            </a:r>
            <a:endParaRPr lang="en-US" dirty="0">
              <a:solidFill>
                <a:srgbClr val="CCFFCC"/>
              </a:solidFill>
            </a:endParaRPr>
          </a:p>
        </p:txBody>
      </p:sp>
      <p:pic>
        <p:nvPicPr>
          <p:cNvPr id="7" name="Picture 6" descr="eye_ball_mouth-1-1.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92491" y="1417638"/>
            <a:ext cx="3760289" cy="2992564"/>
          </a:xfrm>
          <a:prstGeom prst="rect">
            <a:avLst/>
          </a:prstGeom>
        </p:spPr>
      </p:pic>
    </p:spTree>
    <p:extLst>
      <p:ext uri="{BB962C8B-B14F-4D97-AF65-F5344CB8AC3E}">
        <p14:creationId xmlns:p14="http://schemas.microsoft.com/office/powerpoint/2010/main" val="3623118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After the lesson</a:t>
            </a:r>
            <a:endParaRPr lang="en-US" dirty="0">
              <a:solidFill>
                <a:srgbClr val="FFBC2B"/>
              </a:solidFill>
            </a:endParaRPr>
          </a:p>
        </p:txBody>
      </p:sp>
      <p:sp>
        <p:nvSpPr>
          <p:cNvPr id="3" name="Content Placeholder 2"/>
          <p:cNvSpPr>
            <a:spLocks noGrp="1"/>
          </p:cNvSpPr>
          <p:nvPr>
            <p:ph idx="1"/>
          </p:nvPr>
        </p:nvSpPr>
        <p:spPr>
          <a:xfrm>
            <a:off x="269836" y="1895041"/>
            <a:ext cx="8229600" cy="4525963"/>
          </a:xfrm>
        </p:spPr>
        <p:txBody>
          <a:bodyPr/>
          <a:lstStyle/>
          <a:p>
            <a:pPr marL="0" indent="0">
              <a:buNone/>
            </a:pPr>
            <a:r>
              <a:rPr lang="en-US" dirty="0" smtClean="0">
                <a:solidFill>
                  <a:srgbClr val="CCC1DA"/>
                </a:solidFill>
              </a:rPr>
              <a:t>Synthesize ideas</a:t>
            </a:r>
          </a:p>
          <a:p>
            <a:pPr marL="0" indent="0">
              <a:buNone/>
            </a:pPr>
            <a:r>
              <a:rPr lang="en-US" dirty="0" smtClean="0">
                <a:solidFill>
                  <a:srgbClr val="CCFFCC"/>
                </a:solidFill>
              </a:rPr>
              <a:t>Connect ideas to one another</a:t>
            </a:r>
          </a:p>
          <a:p>
            <a:pPr marL="0" indent="0">
              <a:buNone/>
            </a:pPr>
            <a:r>
              <a:rPr lang="en-US" dirty="0" smtClean="0">
                <a:solidFill>
                  <a:schemeClr val="accent4">
                    <a:lumMod val="40000"/>
                    <a:lumOff val="60000"/>
                  </a:schemeClr>
                </a:solidFill>
              </a:rPr>
              <a:t>Reflect</a:t>
            </a:r>
          </a:p>
          <a:p>
            <a:pPr marL="0" indent="0">
              <a:buNone/>
            </a:pPr>
            <a:endParaRPr lang="en-US" dirty="0"/>
          </a:p>
        </p:txBody>
      </p:sp>
      <p:pic>
        <p:nvPicPr>
          <p:cNvPr id="4" name="Picture 3" descr="margot_julia_mirror-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00533" y="1895041"/>
            <a:ext cx="2998903" cy="3790082"/>
          </a:xfrm>
          <a:prstGeom prst="rect">
            <a:avLst/>
          </a:prstGeom>
        </p:spPr>
      </p:pic>
    </p:spTree>
    <p:extLst>
      <p:ext uri="{BB962C8B-B14F-4D97-AF65-F5344CB8AC3E}">
        <p14:creationId xmlns:p14="http://schemas.microsoft.com/office/powerpoint/2010/main" val="4293144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9719"/>
            <a:ext cx="8229600" cy="1143000"/>
          </a:xfrm>
        </p:spPr>
        <p:txBody>
          <a:bodyPr/>
          <a:lstStyle/>
          <a:p>
            <a:r>
              <a:rPr lang="en-US" dirty="0" smtClean="0">
                <a:solidFill>
                  <a:srgbClr val="3AFF33"/>
                </a:solidFill>
              </a:rPr>
              <a:t>Other writing-to-learn techniques</a:t>
            </a:r>
            <a:endParaRPr lang="en-US" dirty="0">
              <a:solidFill>
                <a:srgbClr val="3AFF33"/>
              </a:solidFill>
            </a:endParaRPr>
          </a:p>
        </p:txBody>
      </p:sp>
    </p:spTree>
    <p:extLst>
      <p:ext uri="{BB962C8B-B14F-4D97-AF65-F5344CB8AC3E}">
        <p14:creationId xmlns:p14="http://schemas.microsoft.com/office/powerpoint/2010/main" val="12558769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2"/>
            <a:ext cx="8229600" cy="1143000"/>
          </a:xfrm>
        </p:spPr>
        <p:txBody>
          <a:bodyPr/>
          <a:lstStyle/>
          <a:p>
            <a:r>
              <a:rPr lang="en-US" dirty="0" smtClean="0">
                <a:solidFill>
                  <a:srgbClr val="3AFF33"/>
                </a:solidFill>
              </a:rPr>
              <a:t>Sentence Springboard</a:t>
            </a:r>
            <a:endParaRPr lang="en-US" dirty="0">
              <a:solidFill>
                <a:srgbClr val="3AFF33"/>
              </a:solidFill>
            </a:endParaRPr>
          </a:p>
        </p:txBody>
      </p:sp>
      <p:sp>
        <p:nvSpPr>
          <p:cNvPr id="4" name="Rectangle 3"/>
          <p:cNvSpPr/>
          <p:nvPr/>
        </p:nvSpPr>
        <p:spPr>
          <a:xfrm>
            <a:off x="1726441" y="926574"/>
            <a:ext cx="7569959" cy="5632310"/>
          </a:xfrm>
          <a:prstGeom prst="rect">
            <a:avLst/>
          </a:prstGeom>
        </p:spPr>
        <p:txBody>
          <a:bodyPr wrap="square">
            <a:spAutoFit/>
          </a:bodyPr>
          <a:lstStyle/>
          <a:p>
            <a:r>
              <a:rPr lang="en-US" sz="2400" dirty="0"/>
              <a:t>Suddenly </a:t>
            </a:r>
            <a:r>
              <a:rPr lang="en-US" sz="2400" dirty="0" err="1"/>
              <a:t>Nel</a:t>
            </a:r>
            <a:r>
              <a:rPr lang="en-US" sz="2400" dirty="0"/>
              <a:t> stopped. Her eye twitched and burned a little. </a:t>
            </a:r>
            <a:r>
              <a:rPr lang="en-US" sz="2000" dirty="0"/>
              <a:t> </a:t>
            </a:r>
            <a:r>
              <a:rPr lang="en-US" sz="2400" dirty="0"/>
              <a:t>"Sula?" she whispered, gazing at the tops of trees. "Sula?"  Leaves stirred; mud shifted; there was a smell of overripe green things. A soft ball of fur broke and scattered like dandelion spores in the </a:t>
            </a:r>
            <a:r>
              <a:rPr lang="en-US" sz="2400" dirty="0" smtClean="0"/>
              <a:t>breeze.</a:t>
            </a:r>
          </a:p>
          <a:p>
            <a:r>
              <a:rPr lang="en-US" sz="2400" dirty="0" smtClean="0"/>
              <a:t>"</a:t>
            </a:r>
            <a:r>
              <a:rPr lang="en-US" sz="2400" dirty="0"/>
              <a:t>All that time, all that time, I thought I was missing Jude." And the loss pressed down on her chest and came up into her throat. "We was girls together," she said as though explaining something. "Oh Lord, Sula," she cried, "girl, girl, </a:t>
            </a:r>
            <a:r>
              <a:rPr lang="en-US" sz="2400" dirty="0" err="1"/>
              <a:t>girlgirlgirl</a:t>
            </a:r>
            <a:r>
              <a:rPr lang="en-US" sz="2400" dirty="0" smtClean="0"/>
              <a:t>.”</a:t>
            </a:r>
          </a:p>
          <a:p>
            <a:r>
              <a:rPr lang="en-US" sz="2400" dirty="0" smtClean="0"/>
              <a:t>It </a:t>
            </a:r>
            <a:r>
              <a:rPr lang="en-US" sz="2400" dirty="0"/>
              <a:t>was a fine cry—loud and long—but it had no bottom and it had no top, just circles and circles of sorrow. </a:t>
            </a:r>
            <a:r>
              <a:rPr lang="en-US" sz="2400" dirty="0" smtClean="0"/>
              <a:t>  </a:t>
            </a:r>
          </a:p>
          <a:p>
            <a:endParaRPr lang="en-US" sz="2400" dirty="0"/>
          </a:p>
          <a:p>
            <a:r>
              <a:rPr lang="en-US" sz="2400" dirty="0" smtClean="0"/>
              <a:t>Toni Morrison, </a:t>
            </a:r>
            <a:r>
              <a:rPr lang="en-US" sz="2400" i="1" dirty="0" smtClean="0"/>
              <a:t>Sula</a:t>
            </a:r>
            <a:endParaRPr lang="en-US" sz="2400" i="1" dirty="0"/>
          </a:p>
        </p:txBody>
      </p:sp>
      <p:pic>
        <p:nvPicPr>
          <p:cNvPr id="6" name="Picture 5" descr="69011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134" y="1417638"/>
            <a:ext cx="1506307" cy="1973262"/>
          </a:xfrm>
          <a:prstGeom prst="rect">
            <a:avLst/>
          </a:prstGeom>
        </p:spPr>
      </p:pic>
    </p:spTree>
    <p:extLst>
      <p:ext uri="{BB962C8B-B14F-4D97-AF65-F5344CB8AC3E}">
        <p14:creationId xmlns:p14="http://schemas.microsoft.com/office/powerpoint/2010/main" val="2620616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FF33"/>
                </a:solidFill>
              </a:rPr>
              <a:t>Double-entry Journal</a:t>
            </a:r>
            <a:endParaRPr lang="en-US" dirty="0">
              <a:solidFill>
                <a:srgbClr val="3AFF33"/>
              </a:solidFill>
            </a:endParaRPr>
          </a:p>
        </p:txBody>
      </p:sp>
      <p:pic>
        <p:nvPicPr>
          <p:cNvPr id="4" name="Picture 3" descr="Screen Shot 2014-05-25 at 2.15.17 P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128308" y="1417638"/>
            <a:ext cx="4887385" cy="5149131"/>
          </a:xfrm>
          <a:prstGeom prst="rect">
            <a:avLst/>
          </a:prstGeom>
        </p:spPr>
      </p:pic>
    </p:spTree>
    <p:extLst>
      <p:ext uri="{BB962C8B-B14F-4D97-AF65-F5344CB8AC3E}">
        <p14:creationId xmlns:p14="http://schemas.microsoft.com/office/powerpoint/2010/main" val="15488607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3AFF33"/>
                </a:solidFill>
              </a:rPr>
              <a:t>Author’s prejudices/ my prejudices</a:t>
            </a:r>
            <a:endParaRPr lang="en-US" dirty="0">
              <a:solidFill>
                <a:srgbClr val="3AFF33"/>
              </a:solidFill>
            </a:endParaRPr>
          </a:p>
        </p:txBody>
      </p:sp>
      <p:sp>
        <p:nvSpPr>
          <p:cNvPr id="3" name="Content Placeholder 2"/>
          <p:cNvSpPr>
            <a:spLocks noGrp="1"/>
          </p:cNvSpPr>
          <p:nvPr>
            <p:ph idx="1"/>
          </p:nvPr>
        </p:nvSpPr>
        <p:spPr>
          <a:xfrm>
            <a:off x="3279357" y="954437"/>
            <a:ext cx="8229600" cy="5665421"/>
          </a:xfrm>
        </p:spPr>
        <p:txBody>
          <a:bodyPr>
            <a:noAutofit/>
          </a:bodyPr>
          <a:lstStyle/>
          <a:p>
            <a:pPr marL="0" indent="0">
              <a:buNone/>
            </a:pPr>
            <a:r>
              <a:rPr lang="en-US" sz="1200" u="sng" dirty="0"/>
              <a:t>Introduction to Poetry</a:t>
            </a:r>
          </a:p>
          <a:p>
            <a:pPr marL="0" indent="0">
              <a:buNone/>
            </a:pPr>
            <a:r>
              <a:rPr lang="en-US" sz="1200" i="1" dirty="0" smtClean="0"/>
              <a:t>By Billy Collins</a:t>
            </a:r>
          </a:p>
          <a:p>
            <a:pPr marL="0" indent="0">
              <a:buNone/>
            </a:pPr>
            <a:endParaRPr lang="en-US" sz="1200" dirty="0" smtClean="0"/>
          </a:p>
          <a:p>
            <a:pPr marL="0" indent="0">
              <a:buNone/>
            </a:pPr>
            <a:r>
              <a:rPr lang="en-US" sz="1200" dirty="0" smtClean="0"/>
              <a:t>I </a:t>
            </a:r>
            <a:r>
              <a:rPr lang="en-US" sz="1200" dirty="0"/>
              <a:t>ask them to take a poem   </a:t>
            </a:r>
          </a:p>
          <a:p>
            <a:pPr marL="0" indent="0">
              <a:buNone/>
            </a:pPr>
            <a:r>
              <a:rPr lang="en-US" sz="1200" dirty="0"/>
              <a:t>and hold it up to the light   </a:t>
            </a:r>
          </a:p>
          <a:p>
            <a:pPr marL="0" indent="0">
              <a:buNone/>
            </a:pPr>
            <a:r>
              <a:rPr lang="en-US" sz="1200" dirty="0"/>
              <a:t>like a color slide</a:t>
            </a:r>
          </a:p>
          <a:p>
            <a:pPr marL="0" indent="0">
              <a:buNone/>
            </a:pPr>
            <a:endParaRPr lang="en-US" sz="1200" dirty="0"/>
          </a:p>
          <a:p>
            <a:pPr marL="0" indent="0">
              <a:buNone/>
            </a:pPr>
            <a:r>
              <a:rPr lang="en-US" sz="1200" dirty="0"/>
              <a:t>or press an ear against its hive.</a:t>
            </a:r>
          </a:p>
          <a:p>
            <a:pPr marL="0" indent="0">
              <a:buNone/>
            </a:pPr>
            <a:endParaRPr lang="en-US" sz="1200" dirty="0"/>
          </a:p>
          <a:p>
            <a:pPr marL="0" indent="0">
              <a:buNone/>
            </a:pPr>
            <a:r>
              <a:rPr lang="en-US" sz="1200" dirty="0"/>
              <a:t>I say drop a mouse into a poem   </a:t>
            </a:r>
          </a:p>
          <a:p>
            <a:pPr marL="0" indent="0">
              <a:buNone/>
            </a:pPr>
            <a:r>
              <a:rPr lang="en-US" sz="1200" dirty="0"/>
              <a:t>and watch him probe his way out,</a:t>
            </a:r>
          </a:p>
          <a:p>
            <a:pPr marL="0" indent="0">
              <a:buNone/>
            </a:pPr>
            <a:endParaRPr lang="en-US" sz="1200" dirty="0"/>
          </a:p>
          <a:p>
            <a:pPr marL="0" indent="0">
              <a:buNone/>
            </a:pPr>
            <a:r>
              <a:rPr lang="en-US" sz="1200" dirty="0"/>
              <a:t>or walk inside the poem’s room   </a:t>
            </a:r>
          </a:p>
          <a:p>
            <a:pPr marL="0" indent="0">
              <a:buNone/>
            </a:pPr>
            <a:r>
              <a:rPr lang="en-US" sz="1200" dirty="0"/>
              <a:t>and feel the walls for a light switch.</a:t>
            </a:r>
          </a:p>
          <a:p>
            <a:pPr marL="0" indent="0">
              <a:buNone/>
            </a:pPr>
            <a:endParaRPr lang="en-US" sz="1200" dirty="0"/>
          </a:p>
          <a:p>
            <a:pPr marL="0" indent="0">
              <a:buNone/>
            </a:pPr>
            <a:r>
              <a:rPr lang="en-US" sz="1200" dirty="0"/>
              <a:t>I want them to waterski   </a:t>
            </a:r>
          </a:p>
          <a:p>
            <a:pPr marL="0" indent="0">
              <a:buNone/>
            </a:pPr>
            <a:r>
              <a:rPr lang="en-US" sz="1200" dirty="0"/>
              <a:t>across the surface of a poem</a:t>
            </a:r>
          </a:p>
          <a:p>
            <a:pPr marL="0" indent="0">
              <a:buNone/>
            </a:pPr>
            <a:r>
              <a:rPr lang="en-US" sz="1200" dirty="0"/>
              <a:t>waving at the author’s name on the shore.</a:t>
            </a:r>
          </a:p>
          <a:p>
            <a:pPr marL="0" indent="0">
              <a:buNone/>
            </a:pPr>
            <a:endParaRPr lang="en-US" sz="1200" dirty="0"/>
          </a:p>
          <a:p>
            <a:pPr marL="0" indent="0">
              <a:buNone/>
            </a:pPr>
            <a:r>
              <a:rPr lang="en-US" sz="1200" dirty="0"/>
              <a:t>But all they want to do</a:t>
            </a:r>
          </a:p>
          <a:p>
            <a:pPr marL="0" indent="0">
              <a:buNone/>
            </a:pPr>
            <a:r>
              <a:rPr lang="en-US" sz="1200" dirty="0"/>
              <a:t>is tie the poem to a chair with rope   </a:t>
            </a:r>
          </a:p>
          <a:p>
            <a:pPr marL="0" indent="0">
              <a:buNone/>
            </a:pPr>
            <a:r>
              <a:rPr lang="en-US" sz="1200" dirty="0"/>
              <a:t>and torture a confession out of it.</a:t>
            </a:r>
          </a:p>
          <a:p>
            <a:pPr marL="0" indent="0">
              <a:buNone/>
            </a:pPr>
            <a:endParaRPr lang="en-US" sz="1200" dirty="0"/>
          </a:p>
          <a:p>
            <a:pPr marL="0" indent="0">
              <a:buNone/>
            </a:pPr>
            <a:r>
              <a:rPr lang="en-US" sz="1200" dirty="0"/>
              <a:t>They begin beating it with a hose   </a:t>
            </a:r>
          </a:p>
          <a:p>
            <a:pPr marL="0" indent="0">
              <a:buNone/>
            </a:pPr>
            <a:r>
              <a:rPr lang="en-US" sz="1200" dirty="0"/>
              <a:t>to find out what it really means.</a:t>
            </a:r>
            <a:endParaRPr lang="en-US" sz="1200" dirty="0"/>
          </a:p>
        </p:txBody>
      </p:sp>
    </p:spTree>
    <p:extLst>
      <p:ext uri="{BB962C8B-B14F-4D97-AF65-F5344CB8AC3E}">
        <p14:creationId xmlns:p14="http://schemas.microsoft.com/office/powerpoint/2010/main" val="17315925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FF33"/>
                </a:solidFill>
              </a:rPr>
              <a:t>Lists</a:t>
            </a:r>
            <a:r>
              <a:rPr lang="en-US" dirty="0" smtClean="0"/>
              <a:t>	</a:t>
            </a:r>
            <a:endParaRPr lang="en-US" dirty="0"/>
          </a:p>
        </p:txBody>
      </p:sp>
      <p:sp>
        <p:nvSpPr>
          <p:cNvPr id="3" name="Content Placeholder 2"/>
          <p:cNvSpPr>
            <a:spLocks noGrp="1"/>
          </p:cNvSpPr>
          <p:nvPr>
            <p:ph idx="1"/>
          </p:nvPr>
        </p:nvSpPr>
        <p:spPr/>
        <p:txBody>
          <a:bodyPr/>
          <a:lstStyle/>
          <a:p>
            <a:pPr marL="0" indent="0" algn="ctr">
              <a:buNone/>
            </a:pPr>
            <a:r>
              <a:rPr lang="en-US" dirty="0" smtClean="0"/>
              <a:t>Ten reasons you write</a:t>
            </a:r>
            <a:endParaRPr lang="en-US" dirty="0"/>
          </a:p>
        </p:txBody>
      </p:sp>
      <p:pic>
        <p:nvPicPr>
          <p:cNvPr id="4" name="Picture 3" descr="Screen Shot 2014-05-24 at 5.52.55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500" y="2336525"/>
            <a:ext cx="8242300" cy="3987800"/>
          </a:xfrm>
          <a:prstGeom prst="rect">
            <a:avLst/>
          </a:prstGeom>
        </p:spPr>
      </p:pic>
    </p:spTree>
    <p:extLst>
      <p:ext uri="{BB962C8B-B14F-4D97-AF65-F5344CB8AC3E}">
        <p14:creationId xmlns:p14="http://schemas.microsoft.com/office/powerpoint/2010/main" val="25555603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FF33"/>
                </a:solidFill>
              </a:rPr>
              <a:t>One minute paper</a:t>
            </a:r>
            <a:endParaRPr lang="en-US" dirty="0">
              <a:solidFill>
                <a:srgbClr val="3AFF33"/>
              </a:solidFill>
            </a:endParaRPr>
          </a:p>
        </p:txBody>
      </p:sp>
      <p:sp>
        <p:nvSpPr>
          <p:cNvPr id="3" name="Content Placeholder 2"/>
          <p:cNvSpPr>
            <a:spLocks noGrp="1"/>
          </p:cNvSpPr>
          <p:nvPr>
            <p:ph idx="1"/>
          </p:nvPr>
        </p:nvSpPr>
        <p:spPr/>
        <p:txBody>
          <a:bodyPr/>
          <a:lstStyle/>
          <a:p>
            <a:pPr marL="0" indent="0">
              <a:buNone/>
            </a:pPr>
            <a:r>
              <a:rPr lang="en-US" dirty="0" smtClean="0"/>
              <a:t>What’s the most significant thing you have learned so far about writing-to-learn? Why is it significant to you?</a:t>
            </a:r>
          </a:p>
          <a:p>
            <a:pPr marL="0" indent="0">
              <a:buNone/>
            </a:pPr>
            <a:endParaRPr lang="en-US" dirty="0"/>
          </a:p>
        </p:txBody>
      </p:sp>
      <p:pic>
        <p:nvPicPr>
          <p:cNvPr id="4" name="Picture 3" descr="459px-Your_Job_is_Important^_-_NARA_-_53411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6052" y="2770979"/>
            <a:ext cx="3001502" cy="3923533"/>
          </a:xfrm>
          <a:prstGeom prst="rect">
            <a:avLst/>
          </a:prstGeom>
        </p:spPr>
      </p:pic>
    </p:spTree>
    <p:extLst>
      <p:ext uri="{BB962C8B-B14F-4D97-AF65-F5344CB8AC3E}">
        <p14:creationId xmlns:p14="http://schemas.microsoft.com/office/powerpoint/2010/main" val="29554721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Assessing low-stakes writing</a:t>
            </a:r>
            <a:endParaRPr lang="en-US" dirty="0">
              <a:solidFill>
                <a:srgbClr val="FFBC2B"/>
              </a:solidFill>
            </a:endParaRPr>
          </a:p>
        </p:txBody>
      </p:sp>
      <p:sp>
        <p:nvSpPr>
          <p:cNvPr id="3" name="Content Placeholder 2"/>
          <p:cNvSpPr>
            <a:spLocks noGrp="1"/>
          </p:cNvSpPr>
          <p:nvPr>
            <p:ph idx="1"/>
          </p:nvPr>
        </p:nvSpPr>
        <p:spPr/>
        <p:txBody>
          <a:bodyPr/>
          <a:lstStyle/>
          <a:p>
            <a:r>
              <a:rPr lang="en-US" dirty="0">
                <a:solidFill>
                  <a:srgbClr val="B3A2C7"/>
                </a:solidFill>
              </a:rPr>
              <a:t>Check for completion</a:t>
            </a:r>
          </a:p>
          <a:p>
            <a:r>
              <a:rPr lang="en-US" dirty="0">
                <a:solidFill>
                  <a:srgbClr val="CCFFCC"/>
                </a:solidFill>
              </a:rPr>
              <a:t>Randomly assess</a:t>
            </a:r>
          </a:p>
          <a:p>
            <a:r>
              <a:rPr lang="en-US" dirty="0">
                <a:solidFill>
                  <a:schemeClr val="accent4">
                    <a:lumMod val="40000"/>
                    <a:lumOff val="60000"/>
                  </a:schemeClr>
                </a:solidFill>
              </a:rPr>
              <a:t>Have students submit only some assignments</a:t>
            </a:r>
          </a:p>
          <a:p>
            <a:r>
              <a:rPr lang="en-US" dirty="0">
                <a:solidFill>
                  <a:srgbClr val="CCFFCC"/>
                </a:solidFill>
              </a:rPr>
              <a:t>Collaborative writing after personal writing</a:t>
            </a:r>
          </a:p>
          <a:p>
            <a:r>
              <a:rPr lang="en-US" dirty="0">
                <a:solidFill>
                  <a:schemeClr val="accent4">
                    <a:lumMod val="40000"/>
                    <a:lumOff val="60000"/>
                  </a:schemeClr>
                </a:solidFill>
              </a:rPr>
              <a:t>Student self-assessment</a:t>
            </a:r>
          </a:p>
          <a:p>
            <a:r>
              <a:rPr lang="en-US" dirty="0">
                <a:solidFill>
                  <a:srgbClr val="CCFFCC"/>
                </a:solidFill>
              </a:rPr>
              <a:t>Peer-review</a:t>
            </a:r>
          </a:p>
          <a:p>
            <a:pPr marL="0" indent="0">
              <a:buNone/>
            </a:pPr>
            <a:endParaRPr lang="en-US" dirty="0"/>
          </a:p>
        </p:txBody>
      </p:sp>
    </p:spTree>
    <p:extLst>
      <p:ext uri="{BB962C8B-B14F-4D97-AF65-F5344CB8AC3E}">
        <p14:creationId xmlns:p14="http://schemas.microsoft.com/office/powerpoint/2010/main" val="1745045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What works	</a:t>
            </a:r>
            <a:endParaRPr lang="en-US" dirty="0">
              <a:solidFill>
                <a:srgbClr val="FFBC2B"/>
              </a:solidFill>
            </a:endParaRPr>
          </a:p>
        </p:txBody>
      </p:sp>
      <p:sp>
        <p:nvSpPr>
          <p:cNvPr id="3" name="Content Placeholder 2"/>
          <p:cNvSpPr>
            <a:spLocks noGrp="1"/>
          </p:cNvSpPr>
          <p:nvPr>
            <p:ph idx="1"/>
          </p:nvPr>
        </p:nvSpPr>
        <p:spPr>
          <a:xfrm>
            <a:off x="3468499" y="2552465"/>
            <a:ext cx="5401514" cy="4525963"/>
          </a:xfrm>
        </p:spPr>
        <p:txBody>
          <a:bodyPr/>
          <a:lstStyle/>
          <a:p>
            <a:pPr marL="0" indent="0">
              <a:buNone/>
            </a:pPr>
            <a:r>
              <a:rPr lang="en-US" dirty="0" smtClean="0">
                <a:solidFill>
                  <a:schemeClr val="accent4">
                    <a:lumMod val="60000"/>
                    <a:lumOff val="40000"/>
                  </a:schemeClr>
                </a:solidFill>
              </a:rPr>
              <a:t>Focus on metacognition</a:t>
            </a:r>
          </a:p>
          <a:p>
            <a:pPr marL="0" indent="0">
              <a:buNone/>
            </a:pPr>
            <a:endParaRPr lang="en-US" dirty="0" smtClean="0">
              <a:solidFill>
                <a:srgbClr val="CCFFCC"/>
              </a:solidFill>
            </a:endParaRPr>
          </a:p>
          <a:p>
            <a:pPr marL="0" indent="0">
              <a:buNone/>
            </a:pPr>
            <a:r>
              <a:rPr lang="en-US" dirty="0" smtClean="0">
                <a:solidFill>
                  <a:srgbClr val="CCFFCC"/>
                </a:solidFill>
              </a:rPr>
              <a:t>Writing focus over an extended period in many curricula</a:t>
            </a:r>
          </a:p>
          <a:p>
            <a:pPr marL="0" indent="0">
              <a:buNone/>
            </a:pPr>
            <a:endParaRPr lang="en-US" dirty="0"/>
          </a:p>
        </p:txBody>
      </p:sp>
      <p:pic>
        <p:nvPicPr>
          <p:cNvPr id="5" name="Picture 4" descr="jody_in_pieces-1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2467" y="2089667"/>
            <a:ext cx="2506669" cy="3606718"/>
          </a:xfrm>
          <a:prstGeom prst="rect">
            <a:avLst/>
          </a:prstGeom>
        </p:spPr>
      </p:pic>
    </p:spTree>
    <p:extLst>
      <p:ext uri="{BB962C8B-B14F-4D97-AF65-F5344CB8AC3E}">
        <p14:creationId xmlns:p14="http://schemas.microsoft.com/office/powerpoint/2010/main" val="405288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Additional Benefits</a:t>
            </a:r>
            <a:endParaRPr lang="en-US" dirty="0">
              <a:solidFill>
                <a:srgbClr val="FFBC2B"/>
              </a:solidFill>
            </a:endParaRPr>
          </a:p>
        </p:txBody>
      </p:sp>
      <p:sp>
        <p:nvSpPr>
          <p:cNvPr id="3" name="Content Placeholder 2"/>
          <p:cNvSpPr>
            <a:spLocks noGrp="1"/>
          </p:cNvSpPr>
          <p:nvPr>
            <p:ph idx="1"/>
          </p:nvPr>
        </p:nvSpPr>
        <p:spPr>
          <a:xfrm>
            <a:off x="703020" y="3792299"/>
            <a:ext cx="8229600" cy="4525963"/>
          </a:xfrm>
        </p:spPr>
        <p:txBody>
          <a:bodyPr>
            <a:normAutofit/>
          </a:bodyPr>
          <a:lstStyle/>
          <a:p>
            <a:r>
              <a:rPr lang="en-US" sz="2400" dirty="0" smtClean="0">
                <a:solidFill>
                  <a:srgbClr val="CCFFCC"/>
                </a:solidFill>
              </a:rPr>
              <a:t>Development of rapport with students</a:t>
            </a:r>
          </a:p>
          <a:p>
            <a:r>
              <a:rPr lang="en-US" sz="2400" dirty="0" smtClean="0">
                <a:solidFill>
                  <a:srgbClr val="CCC1DA"/>
                </a:solidFill>
              </a:rPr>
              <a:t>Identifying student misconceptions</a:t>
            </a:r>
          </a:p>
          <a:p>
            <a:r>
              <a:rPr lang="en-US" sz="2400" dirty="0" smtClean="0">
                <a:solidFill>
                  <a:srgbClr val="CCFFCC"/>
                </a:solidFill>
              </a:rPr>
              <a:t>Identifying students who have writing difficulties</a:t>
            </a:r>
          </a:p>
          <a:p>
            <a:r>
              <a:rPr lang="en-US" sz="2400" dirty="0" smtClean="0">
                <a:solidFill>
                  <a:srgbClr val="CCC1DA"/>
                </a:solidFill>
              </a:rPr>
              <a:t>Insight into the thinking of those who don’t speak up</a:t>
            </a:r>
          </a:p>
          <a:p>
            <a:r>
              <a:rPr lang="en-US" sz="2400" dirty="0" smtClean="0">
                <a:solidFill>
                  <a:srgbClr val="CCFFCC"/>
                </a:solidFill>
              </a:rPr>
              <a:t>Qualitative research shows students value it</a:t>
            </a:r>
          </a:p>
          <a:p>
            <a:r>
              <a:rPr lang="en-US" sz="2400" dirty="0" smtClean="0">
                <a:solidFill>
                  <a:srgbClr val="CCC1DA"/>
                </a:solidFill>
              </a:rPr>
              <a:t>Helps student practice collaboration and creative problem solving</a:t>
            </a:r>
          </a:p>
        </p:txBody>
      </p:sp>
      <p:pic>
        <p:nvPicPr>
          <p:cNvPr id="4" name="Picture 3" descr="rhea_joe_mask_halloween-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8591" y="1417638"/>
            <a:ext cx="3666818" cy="2334541"/>
          </a:xfrm>
          <a:prstGeom prst="rect">
            <a:avLst/>
          </a:prstGeom>
        </p:spPr>
      </p:pic>
    </p:spTree>
    <p:extLst>
      <p:ext uri="{BB962C8B-B14F-4D97-AF65-F5344CB8AC3E}">
        <p14:creationId xmlns:p14="http://schemas.microsoft.com/office/powerpoint/2010/main" val="2279368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AFF33"/>
                </a:solidFill>
              </a:rPr>
              <a:t>Exit slips</a:t>
            </a:r>
            <a:endParaRPr lang="en-US" dirty="0">
              <a:solidFill>
                <a:srgbClr val="3AFF33"/>
              </a:solidFill>
            </a:endParaRPr>
          </a:p>
        </p:txBody>
      </p:sp>
      <p:pic>
        <p:nvPicPr>
          <p:cNvPr id="6" name="Picture 5" descr="julia_jumps-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77347" y="1511858"/>
            <a:ext cx="5961140" cy="3805194"/>
          </a:xfrm>
          <a:prstGeom prst="rect">
            <a:avLst/>
          </a:prstGeom>
        </p:spPr>
      </p:pic>
      <p:sp>
        <p:nvSpPr>
          <p:cNvPr id="7" name="Content Placeholder 2"/>
          <p:cNvSpPr>
            <a:spLocks noGrp="1"/>
          </p:cNvSpPr>
          <p:nvPr>
            <p:ph idx="1"/>
          </p:nvPr>
        </p:nvSpPr>
        <p:spPr>
          <a:xfrm>
            <a:off x="354775" y="5513520"/>
            <a:ext cx="8624192" cy="4525963"/>
          </a:xfrm>
        </p:spPr>
        <p:txBody>
          <a:bodyPr/>
          <a:lstStyle/>
          <a:p>
            <a:pPr marL="0" indent="0">
              <a:buNone/>
            </a:pPr>
            <a:r>
              <a:rPr lang="en-US" dirty="0" smtClean="0"/>
              <a:t>Write: one way you can use writing-to-learn in your class right away.</a:t>
            </a:r>
            <a:endParaRPr lang="en-US" dirty="0"/>
          </a:p>
        </p:txBody>
      </p:sp>
    </p:spTree>
    <p:extLst>
      <p:ext uri="{BB962C8B-B14F-4D97-AF65-F5344CB8AC3E}">
        <p14:creationId xmlns:p14="http://schemas.microsoft.com/office/powerpoint/2010/main" val="1706495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Writing for Thinking</a:t>
            </a:r>
            <a:endParaRPr lang="en-US" dirty="0">
              <a:solidFill>
                <a:srgbClr val="FFBC2B"/>
              </a:solidFill>
            </a:endParaRPr>
          </a:p>
        </p:txBody>
      </p:sp>
      <p:pic>
        <p:nvPicPr>
          <p:cNvPr id="5" name="Picture 4" descr="Screen Shot 2014-05-24 at 5.55.22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1899" y="1417638"/>
            <a:ext cx="7340202" cy="5027826"/>
          </a:xfrm>
          <a:prstGeom prst="rect">
            <a:avLst/>
          </a:prstGeom>
        </p:spPr>
      </p:pic>
    </p:spTree>
    <p:extLst>
      <p:ext uri="{BB962C8B-B14F-4D97-AF65-F5344CB8AC3E}">
        <p14:creationId xmlns:p14="http://schemas.microsoft.com/office/powerpoint/2010/main" val="8016512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BC2B"/>
                </a:solidFill>
              </a:rPr>
              <a:t>Making connections</a:t>
            </a:r>
          </a:p>
        </p:txBody>
      </p:sp>
      <p:pic>
        <p:nvPicPr>
          <p:cNvPr id="3" name="Picture 2" descr="Screen Shot 2014-05-24 at 6.07.51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3087" y="1417638"/>
            <a:ext cx="6597826" cy="4494589"/>
          </a:xfrm>
          <a:prstGeom prst="rect">
            <a:avLst/>
          </a:prstGeom>
        </p:spPr>
      </p:pic>
    </p:spTree>
    <p:extLst>
      <p:ext uri="{BB962C8B-B14F-4D97-AF65-F5344CB8AC3E}">
        <p14:creationId xmlns:p14="http://schemas.microsoft.com/office/powerpoint/2010/main" val="37702956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BC2B"/>
                </a:solidFill>
              </a:rPr>
              <a:t>Retrieving memories</a:t>
            </a:r>
          </a:p>
        </p:txBody>
      </p:sp>
      <p:pic>
        <p:nvPicPr>
          <p:cNvPr id="5" name="Picture 4" descr="Screen Shot 2014-05-24 at 6.07.06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7117" y="1763081"/>
            <a:ext cx="3329766" cy="4825339"/>
          </a:xfrm>
          <a:prstGeom prst="rect">
            <a:avLst/>
          </a:prstGeom>
        </p:spPr>
      </p:pic>
    </p:spTree>
    <p:extLst>
      <p:ext uri="{BB962C8B-B14F-4D97-AF65-F5344CB8AC3E}">
        <p14:creationId xmlns:p14="http://schemas.microsoft.com/office/powerpoint/2010/main" val="31628019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BC2B"/>
                </a:solidFill>
              </a:rPr>
              <a:t>Examining evidence</a:t>
            </a:r>
          </a:p>
        </p:txBody>
      </p:sp>
      <p:pic>
        <p:nvPicPr>
          <p:cNvPr id="5" name="Picture 4" descr="Screen Shot 2014-05-24 at 6.02.4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20262" y="1417638"/>
            <a:ext cx="3503476" cy="4984227"/>
          </a:xfrm>
          <a:prstGeom prst="rect">
            <a:avLst/>
          </a:prstGeom>
        </p:spPr>
      </p:pic>
    </p:spTree>
    <p:extLst>
      <p:ext uri="{BB962C8B-B14F-4D97-AF65-F5344CB8AC3E}">
        <p14:creationId xmlns:p14="http://schemas.microsoft.com/office/powerpoint/2010/main" val="35229765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BC2B"/>
                </a:solidFill>
              </a:rPr>
              <a:t>Slowing down</a:t>
            </a:r>
            <a:r>
              <a:rPr lang="en-US" dirty="0"/>
              <a:t/>
            </a:r>
            <a:br>
              <a:rPr lang="en-US" dirty="0"/>
            </a:br>
            <a:endParaRPr lang="en-US" dirty="0"/>
          </a:p>
        </p:txBody>
      </p:sp>
      <p:pic>
        <p:nvPicPr>
          <p:cNvPr id="5" name="Picture 4" descr="Screen Shot 2014-05-24 at 6.15.0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3570" y="1192282"/>
            <a:ext cx="7007526" cy="4787118"/>
          </a:xfrm>
          <a:prstGeom prst="rect">
            <a:avLst/>
          </a:prstGeom>
        </p:spPr>
      </p:pic>
    </p:spTree>
    <p:extLst>
      <p:ext uri="{BB962C8B-B14F-4D97-AF65-F5344CB8AC3E}">
        <p14:creationId xmlns:p14="http://schemas.microsoft.com/office/powerpoint/2010/main" val="3535129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BC2B"/>
                </a:solidFill>
              </a:rPr>
              <a:t>Creating a path down which you can go again</a:t>
            </a:r>
          </a:p>
        </p:txBody>
      </p:sp>
      <p:pic>
        <p:nvPicPr>
          <p:cNvPr id="5" name="Picture 4" descr="Screen Shot 2014-05-24 at 6.03.1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5261" y="1793763"/>
            <a:ext cx="6766621" cy="4533930"/>
          </a:xfrm>
          <a:prstGeom prst="rect">
            <a:avLst/>
          </a:prstGeom>
        </p:spPr>
      </p:pic>
    </p:spTree>
    <p:extLst>
      <p:ext uri="{BB962C8B-B14F-4D97-AF65-F5344CB8AC3E}">
        <p14:creationId xmlns:p14="http://schemas.microsoft.com/office/powerpoint/2010/main" val="36266996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BC2B"/>
                </a:solidFill>
              </a:rPr>
              <a:t>Types of writing</a:t>
            </a:r>
            <a:endParaRPr lang="en-US" dirty="0">
              <a:solidFill>
                <a:srgbClr val="FFBC2B"/>
              </a:solidFill>
            </a:endParaRPr>
          </a:p>
        </p:txBody>
      </p:sp>
      <p:pic>
        <p:nvPicPr>
          <p:cNvPr id="5" name="Picture 4" descr="Screen Shot 2014-05-24 at 6.12.22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331" y="1417638"/>
            <a:ext cx="8534400" cy="4038600"/>
          </a:xfrm>
          <a:prstGeom prst="rect">
            <a:avLst/>
          </a:prstGeom>
        </p:spPr>
      </p:pic>
    </p:spTree>
    <p:extLst>
      <p:ext uri="{BB962C8B-B14F-4D97-AF65-F5344CB8AC3E}">
        <p14:creationId xmlns:p14="http://schemas.microsoft.com/office/powerpoint/2010/main" val="17448102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1674</TotalTime>
  <Words>679</Words>
  <Application>Microsoft Macintosh PowerPoint</Application>
  <PresentationFormat>On-screen Show (4:3)</PresentationFormat>
  <Paragraphs>119</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 Black </vt:lpstr>
      <vt:lpstr>Writing to Learn</vt:lpstr>
      <vt:lpstr>Lists </vt:lpstr>
      <vt:lpstr>Writing for Thinking</vt:lpstr>
      <vt:lpstr>Making connections</vt:lpstr>
      <vt:lpstr>Retrieving memories</vt:lpstr>
      <vt:lpstr>Examining evidence</vt:lpstr>
      <vt:lpstr>Slowing down </vt:lpstr>
      <vt:lpstr>Creating a path down which you can go again</vt:lpstr>
      <vt:lpstr>Types of writing</vt:lpstr>
      <vt:lpstr>  Writing to Learn vs. Learning to Write </vt:lpstr>
      <vt:lpstr>Example lesson</vt:lpstr>
      <vt:lpstr>When did we use low-stakes writing during the lesson?</vt:lpstr>
      <vt:lpstr>Before the lesson:</vt:lpstr>
      <vt:lpstr>During the lesson</vt:lpstr>
      <vt:lpstr>After the lesson</vt:lpstr>
      <vt:lpstr>Other writing-to-learn techniques</vt:lpstr>
      <vt:lpstr>Sentence Springboard</vt:lpstr>
      <vt:lpstr>Double-entry Journal</vt:lpstr>
      <vt:lpstr>Author’s prejudices/ my prejudices</vt:lpstr>
      <vt:lpstr>One minute paper</vt:lpstr>
      <vt:lpstr>Assessing low-stakes writing</vt:lpstr>
      <vt:lpstr>What works </vt:lpstr>
      <vt:lpstr>Additional Benefits</vt:lpstr>
      <vt:lpstr>Exit slips</vt:lpstr>
    </vt:vector>
  </TitlesOfParts>
  <Company>Appalachian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to Learn</dc:title>
  <dc:creator>Jeff Goodman</dc:creator>
  <cp:lastModifiedBy>Jeff Goodman</cp:lastModifiedBy>
  <cp:revision>23</cp:revision>
  <dcterms:created xsi:type="dcterms:W3CDTF">2014-05-24T21:45:56Z</dcterms:created>
  <dcterms:modified xsi:type="dcterms:W3CDTF">2014-05-26T01:40:10Z</dcterms:modified>
</cp:coreProperties>
</file>